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97" r:id="rId2"/>
    <p:sldId id="287" r:id="rId3"/>
    <p:sldId id="292" r:id="rId4"/>
    <p:sldId id="288" r:id="rId5"/>
    <p:sldId id="298" r:id="rId6"/>
    <p:sldId id="316" r:id="rId7"/>
    <p:sldId id="293" r:id="rId8"/>
    <p:sldId id="294" r:id="rId9"/>
    <p:sldId id="295" r:id="rId10"/>
    <p:sldId id="299" r:id="rId11"/>
    <p:sldId id="303" r:id="rId12"/>
    <p:sldId id="304" r:id="rId13"/>
    <p:sldId id="301" r:id="rId14"/>
    <p:sldId id="305" r:id="rId15"/>
    <p:sldId id="306" r:id="rId16"/>
    <p:sldId id="307" r:id="rId17"/>
    <p:sldId id="300" r:id="rId18"/>
    <p:sldId id="308" r:id="rId19"/>
    <p:sldId id="309" r:id="rId20"/>
    <p:sldId id="302" r:id="rId21"/>
    <p:sldId id="310" r:id="rId22"/>
    <p:sldId id="311" r:id="rId23"/>
    <p:sldId id="313" r:id="rId24"/>
    <p:sldId id="31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pkin, Gus" initials="LG" lastIdx="4" clrIdx="0">
    <p:extLst>
      <p:ext uri="{19B8F6BF-5375-455C-9EA6-DF929625EA0E}">
        <p15:presenceInfo xmlns:p15="http://schemas.microsoft.com/office/powerpoint/2012/main" userId="S::glipkin6737@floridapoly.edu::7e65a759-5c6a-4789-9eed-f2cb24fdf9d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44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436"/>
    <p:restoredTop sz="96327"/>
  </p:normalViewPr>
  <p:slideViewPr>
    <p:cSldViewPr snapToGrid="0" snapToObjects="1">
      <p:cViewPr varScale="1">
        <p:scale>
          <a:sx n="219" d="100"/>
          <a:sy n="219" d="100"/>
        </p:scale>
        <p:origin x="9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12/18/21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12/18/21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7" Type="http://schemas.openxmlformats.org/officeDocument/2006/relationships/image" Target="../media/image53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7" Type="http://schemas.openxmlformats.org/officeDocument/2006/relationships/image" Target="../media/image59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6">
            <a:extLst>
              <a:ext uri="{FF2B5EF4-FFF2-40B4-BE49-F238E27FC236}">
                <a16:creationId xmlns:a16="http://schemas.microsoft.com/office/drawing/2014/main" id="{AB4EBAB6-4362-4DD4-B97E-6707AFA5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12" name="Picture 11" descr="Circular maze labyrinth">
            <a:extLst>
              <a:ext uri="{FF2B5EF4-FFF2-40B4-BE49-F238E27FC236}">
                <a16:creationId xmlns:a16="http://schemas.microsoft.com/office/drawing/2014/main" id="{B592F2EB-A4DA-C54E-90D4-F3A58D213B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02" b="780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34BA972-C640-4E2E-B1AC-162A1ABA4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6288A1-F7F3-B94D-8E65-DD88A2AC5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Methodology</a:t>
            </a:r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2FA5E0A6-4D2A-405F-AA56-A8E597834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31177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6">
            <a:extLst>
              <a:ext uri="{FF2B5EF4-FFF2-40B4-BE49-F238E27FC236}">
                <a16:creationId xmlns:a16="http://schemas.microsoft.com/office/drawing/2014/main" id="{AB4EBAB6-4362-4DD4-B97E-6707AFA5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12" name="Picture 11" descr="Empty desk and whiteboard">
            <a:extLst>
              <a:ext uri="{FF2B5EF4-FFF2-40B4-BE49-F238E27FC236}">
                <a16:creationId xmlns:a16="http://schemas.microsoft.com/office/drawing/2014/main" id="{B592F2EB-A4DA-C54E-90D4-F3A58D213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12500" b="125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34BA972-C640-4E2E-B1AC-162A1ABA4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6288A1-F7F3-B94D-8E65-DD88A2AC5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Conclusions</a:t>
            </a:r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2FA5E0A6-4D2A-405F-AA56-A8E597834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65659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A204626-2220-4678-A939-FD94EA7B5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8F0C67-E5A3-084E-8F4A-B829CB3A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958837" cy="1485900"/>
          </a:xfrm>
        </p:spPr>
        <p:txBody>
          <a:bodyPr>
            <a:normAutofit/>
          </a:bodyPr>
          <a:lstStyle/>
          <a:p>
            <a:r>
              <a:rPr lang="en-US" dirty="0"/>
              <a:t>Conclusion 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F8D525-A929-7A41-9F36-242F0B958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958837" cy="3581400"/>
          </a:xfrm>
        </p:spPr>
        <p:txBody>
          <a:bodyPr>
            <a:normAutofit/>
          </a:bodyPr>
          <a:lstStyle/>
          <a:p>
            <a:r>
              <a:rPr lang="en-US" dirty="0"/>
              <a:t>Climate variables such as temperature, precipitation, and soil moisture can be good influential factors of COVID-19 virus spread</a:t>
            </a:r>
          </a:p>
          <a:p>
            <a:pPr lvl="1"/>
            <a:r>
              <a:rPr lang="en-US" dirty="0"/>
              <a:t>The results indicate that this works better for some counties than others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B97D8A6-1C5A-42B6-AE78-F3D0F9BDF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Graphic 23" descr="Pandemic exponential curve bar graph with solid fill">
            <a:extLst>
              <a:ext uri="{FF2B5EF4-FFF2-40B4-BE49-F238E27FC236}">
                <a16:creationId xmlns:a16="http://schemas.microsoft.com/office/drawing/2014/main" id="{54C2B1A0-EAF3-3846-8974-DA057C0D1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14057" y="5524500"/>
            <a:ext cx="914400" cy="914400"/>
          </a:xfrm>
          <a:prstGeom prst="rect">
            <a:avLst/>
          </a:prstGeom>
        </p:spPr>
      </p:pic>
      <p:pic>
        <p:nvPicPr>
          <p:cNvPr id="25" name="Graphic 24" descr="Umbrella with solid fill">
            <a:extLst>
              <a:ext uri="{FF2B5EF4-FFF2-40B4-BE49-F238E27FC236}">
                <a16:creationId xmlns:a16="http://schemas.microsoft.com/office/drawing/2014/main" id="{5BEB877B-6B58-DD4F-882A-E842BC1B68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93414" y="2135414"/>
            <a:ext cx="914400" cy="914400"/>
          </a:xfrm>
          <a:prstGeom prst="rect">
            <a:avLst/>
          </a:prstGeom>
        </p:spPr>
      </p:pic>
      <p:pic>
        <p:nvPicPr>
          <p:cNvPr id="27" name="Graphic 26" descr="Thermometer with solid fill">
            <a:extLst>
              <a:ext uri="{FF2B5EF4-FFF2-40B4-BE49-F238E27FC236}">
                <a16:creationId xmlns:a16="http://schemas.microsoft.com/office/drawing/2014/main" id="{B55153DD-E5D5-314F-B695-91C4E2FF7F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14057" y="763814"/>
            <a:ext cx="914400" cy="914400"/>
          </a:xfrm>
          <a:prstGeom prst="rect">
            <a:avLst/>
          </a:prstGeom>
        </p:spPr>
      </p:pic>
      <p:pic>
        <p:nvPicPr>
          <p:cNvPr id="29" name="Graphic 28" descr="Watering pot with solid fill">
            <a:extLst>
              <a:ext uri="{FF2B5EF4-FFF2-40B4-BE49-F238E27FC236}">
                <a16:creationId xmlns:a16="http://schemas.microsoft.com/office/drawing/2014/main" id="{B9D48065-4DB5-6748-9AF4-DD8DACBCC1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93414" y="3507014"/>
            <a:ext cx="914400" cy="914400"/>
          </a:xfrm>
          <a:prstGeom prst="rect">
            <a:avLst/>
          </a:prstGeom>
        </p:spPr>
      </p:pic>
      <p:pic>
        <p:nvPicPr>
          <p:cNvPr id="30" name="Graphic 29" descr="Badge Follow outline">
            <a:extLst>
              <a:ext uri="{FF2B5EF4-FFF2-40B4-BE49-F238E27FC236}">
                <a16:creationId xmlns:a16="http://schemas.microsoft.com/office/drawing/2014/main" id="{9261B7C2-425C-164C-A1AB-549DF9217B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42657" y="1678214"/>
            <a:ext cx="457200" cy="457200"/>
          </a:xfrm>
          <a:prstGeom prst="rect">
            <a:avLst/>
          </a:prstGeom>
        </p:spPr>
      </p:pic>
      <p:pic>
        <p:nvPicPr>
          <p:cNvPr id="31" name="Graphic 30" descr="Badge Follow outline">
            <a:extLst>
              <a:ext uri="{FF2B5EF4-FFF2-40B4-BE49-F238E27FC236}">
                <a16:creationId xmlns:a16="http://schemas.microsoft.com/office/drawing/2014/main" id="{5BBB0C0F-8AD4-834D-AEAB-02B0FA28EF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22014" y="3049814"/>
            <a:ext cx="457200" cy="457200"/>
          </a:xfrm>
          <a:prstGeom prst="rect">
            <a:avLst/>
          </a:prstGeom>
        </p:spPr>
      </p:pic>
      <p:pic>
        <p:nvPicPr>
          <p:cNvPr id="32" name="Graphic 31" descr="Transfer outline">
            <a:extLst>
              <a:ext uri="{FF2B5EF4-FFF2-40B4-BE49-F238E27FC236}">
                <a16:creationId xmlns:a16="http://schemas.microsoft.com/office/drawing/2014/main" id="{6B73F569-3DBA-6D4E-834A-721353D8E1E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25396" r="24604"/>
          <a:stretch/>
        </p:blipFill>
        <p:spPr>
          <a:xfrm>
            <a:off x="9742657" y="4515757"/>
            <a:ext cx="4572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54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E2B8A2D-F46F-4DA5-8AFF-BC57461C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8F0C67-E5A3-084E-8F4A-B829CB3A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 dirty="0"/>
              <a:t>Conclusion 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F8D525-A929-7A41-9F36-242F0B958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r>
              <a:rPr lang="en-US"/>
              <a:t>Although the counties affected most by precipitation are in the north and those affected by soil moisture and temperature are in the south, there is not enough data to form a conclusion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2BAD85-00E4-4D0A-993C-8372E78E1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Umbrella with solid fill">
            <a:extLst>
              <a:ext uri="{FF2B5EF4-FFF2-40B4-BE49-F238E27FC236}">
                <a16:creationId xmlns:a16="http://schemas.microsoft.com/office/drawing/2014/main" id="{3DF0C3F2-8A6F-9B45-8137-67A456391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8001" y="643468"/>
            <a:ext cx="1749776" cy="174977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1" name="Graphic 10" descr="Thermometer with solid fill">
            <a:extLst>
              <a:ext uri="{FF2B5EF4-FFF2-40B4-BE49-F238E27FC236}">
                <a16:creationId xmlns:a16="http://schemas.microsoft.com/office/drawing/2014/main" id="{8D77C4D5-3BB0-5245-820E-FC1036072D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68001" y="4464756"/>
            <a:ext cx="1749776" cy="1749776"/>
          </a:xfrm>
          <a:prstGeom prst="rect">
            <a:avLst/>
          </a:prstGeom>
        </p:spPr>
      </p:pic>
      <p:pic>
        <p:nvPicPr>
          <p:cNvPr id="13" name="Graphic 12" descr="Watering pot with solid fill">
            <a:extLst>
              <a:ext uri="{FF2B5EF4-FFF2-40B4-BE49-F238E27FC236}">
                <a16:creationId xmlns:a16="http://schemas.microsoft.com/office/drawing/2014/main" id="{66259E5A-0201-8F49-B424-FD58911046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68001" y="2554111"/>
            <a:ext cx="1749777" cy="1749777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3165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6">
            <a:extLst>
              <a:ext uri="{FF2B5EF4-FFF2-40B4-BE49-F238E27FC236}">
                <a16:creationId xmlns:a16="http://schemas.microsoft.com/office/drawing/2014/main" id="{AB4EBAB6-4362-4DD4-B97E-6707AFA5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12" name="Picture 11" descr="Path winding through a grassy field">
            <a:extLst>
              <a:ext uri="{FF2B5EF4-FFF2-40B4-BE49-F238E27FC236}">
                <a16:creationId xmlns:a16="http://schemas.microsoft.com/office/drawing/2014/main" id="{B592F2EB-A4DA-C54E-90D4-F3A58D213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7802" b="780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34BA972-C640-4E2E-B1AC-162A1ABA4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6288A1-F7F3-B94D-8E65-DD88A2AC5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Next Steps</a:t>
            </a:r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2FA5E0A6-4D2A-405F-AA56-A8E597834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187889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E2B8A2D-F46F-4DA5-8AFF-BC57461C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8F0C67-E5A3-084E-8F4A-B829CB3A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 dirty="0"/>
              <a:t>Incorporate Vaccination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F8D525-A929-7A41-9F36-242F0B958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r>
              <a:rPr lang="en-US"/>
              <a:t>As the vaccine rollout continues and the number of vaccinated stabilize, we will be able to better forecast future outbreaks provided the vaccines provide similar levels of protection against future variants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2BAD85-00E4-4D0A-993C-8372E78E1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Graphic 13" descr="Immunity with solid fill">
            <a:extLst>
              <a:ext uri="{FF2B5EF4-FFF2-40B4-BE49-F238E27FC236}">
                <a16:creationId xmlns:a16="http://schemas.microsoft.com/office/drawing/2014/main" id="{313969F7-90D6-0749-A4D9-C41C33822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49579" y="3509434"/>
            <a:ext cx="2705100" cy="27051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6" name="Graphic 15" descr="Needle with solid fill">
            <a:extLst>
              <a:ext uri="{FF2B5EF4-FFF2-40B4-BE49-F238E27FC236}">
                <a16:creationId xmlns:a16="http://schemas.microsoft.com/office/drawing/2014/main" id="{3ED89121-453B-6743-B099-B1D9C0CDDA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49579" y="643466"/>
            <a:ext cx="2705100" cy="270510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38872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E2B8A2D-F46F-4DA5-8AFF-BC57461C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8F0C67-E5A3-084E-8F4A-B829CB3A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 dirty="0"/>
              <a:t>Forecasting and Cross-Validation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F8D525-A929-7A41-9F36-242F0B958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r>
              <a:rPr lang="en-US"/>
              <a:t>Cross-Validation allows us to forecast on data we already have</a:t>
            </a:r>
          </a:p>
          <a:p>
            <a:r>
              <a:rPr lang="en-US"/>
              <a:t>Forecasting future COVID-19 cases helps combat the pandemic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2BAD85-00E4-4D0A-993C-8372E78E1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2A867F3A-9479-6C49-9371-41ADB2532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49579" y="643467"/>
            <a:ext cx="2705100" cy="27051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" name="Graphic 9" descr="Future with solid fill">
            <a:extLst>
              <a:ext uri="{FF2B5EF4-FFF2-40B4-BE49-F238E27FC236}">
                <a16:creationId xmlns:a16="http://schemas.microsoft.com/office/drawing/2014/main" id="{EE5387F6-C766-AF4D-89ED-D2F6D9A0F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49579" y="3509434"/>
            <a:ext cx="2705100" cy="270510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45377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2B8A2D-F46F-4DA5-8AFF-BC57461C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B5FA47-735A-4048-80C7-2E518CBE2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 dirty="0"/>
              <a:t>Perform More Advanced Regressions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F74B7-9146-8F43-8BC9-EF8B2BE52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r>
              <a:rPr lang="en-US" dirty="0"/>
              <a:t>With geographically weighted regressions, we can see if placement in the country has any effect</a:t>
            </a:r>
          </a:p>
          <a:p>
            <a:r>
              <a:rPr lang="en-US" dirty="0"/>
              <a:t>We will also be able to make forecasts for all counties, rather than specific counties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2BAD85-00E4-4D0A-993C-8372E78E1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Graphic 4" descr="Topography Map with solid fill">
            <a:extLst>
              <a:ext uri="{FF2B5EF4-FFF2-40B4-BE49-F238E27FC236}">
                <a16:creationId xmlns:a16="http://schemas.microsoft.com/office/drawing/2014/main" id="{E301333C-24D6-284B-841A-B5564C320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49579" y="643467"/>
            <a:ext cx="2705100" cy="27051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Graphic 6" descr="Map compass with solid fill">
            <a:extLst>
              <a:ext uri="{FF2B5EF4-FFF2-40B4-BE49-F238E27FC236}">
                <a16:creationId xmlns:a16="http://schemas.microsoft.com/office/drawing/2014/main" id="{BB1855DE-E6C8-FC45-8B10-32A833322B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49579" y="3509434"/>
            <a:ext cx="2705100" cy="270510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8450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6">
            <a:extLst>
              <a:ext uri="{FF2B5EF4-FFF2-40B4-BE49-F238E27FC236}">
                <a16:creationId xmlns:a16="http://schemas.microsoft.com/office/drawing/2014/main" id="{AB4EBAB6-4362-4DD4-B97E-6707AFA5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12" name="Picture 11" descr="Chicken wire close-up">
            <a:extLst>
              <a:ext uri="{FF2B5EF4-FFF2-40B4-BE49-F238E27FC236}">
                <a16:creationId xmlns:a16="http://schemas.microsoft.com/office/drawing/2014/main" id="{B592F2EB-A4DA-C54E-90D4-F3A58D213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 t="7802" b="780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34BA972-C640-4E2E-B1AC-162A1ABA4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6288A1-F7F3-B94D-8E65-DD88A2AC5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Obstacles</a:t>
            </a:r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2FA5E0A6-4D2A-405F-AA56-A8E597834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947040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E2B8A2D-F46F-4DA5-8AFF-BC57461C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C4E21F-45F7-9445-A26B-FE1AAB4C6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 dirty="0"/>
              <a:t>Technological and Resource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7114C-F59A-8F4A-90F8-CEFE6953F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r>
              <a:rPr lang="en-US" dirty="0"/>
              <a:t>Took a long time to set up and learn the basics of ArcGIS</a:t>
            </a:r>
          </a:p>
          <a:p>
            <a:r>
              <a:rPr lang="en-US" dirty="0"/>
              <a:t>Challenges with file sharing and dataset storage especially with regards to remote work</a:t>
            </a:r>
          </a:p>
          <a:p>
            <a:pPr lvl="1"/>
            <a:r>
              <a:rPr lang="en-US" dirty="0"/>
              <a:t>GitHub provides lots of opportunity, but severely limits file sizes</a:t>
            </a:r>
          </a:p>
          <a:p>
            <a:r>
              <a:rPr lang="en-US" dirty="0"/>
              <a:t>Data on masking and social distancing is not very complete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2BAD85-00E4-4D0A-993C-8372E78E1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Cloud Computing with solid fill">
            <a:extLst>
              <a:ext uri="{FF2B5EF4-FFF2-40B4-BE49-F238E27FC236}">
                <a16:creationId xmlns:a16="http://schemas.microsoft.com/office/drawing/2014/main" id="{B123DF44-9CD5-364E-9135-E08140446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8000" y="2554112"/>
            <a:ext cx="1749776" cy="174977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Graphic 4" descr="Stop with solid fill">
            <a:extLst>
              <a:ext uri="{FF2B5EF4-FFF2-40B4-BE49-F238E27FC236}">
                <a16:creationId xmlns:a16="http://schemas.microsoft.com/office/drawing/2014/main" id="{C1D070BA-60E4-1B40-B688-64B627DFA0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44237" y="643467"/>
            <a:ext cx="1749776" cy="1749776"/>
          </a:xfrm>
          <a:prstGeom prst="rect">
            <a:avLst/>
          </a:prstGeom>
        </p:spPr>
      </p:pic>
      <p:pic>
        <p:nvPicPr>
          <p:cNvPr id="11" name="Graphic 10" descr="N95 mask with solid fill">
            <a:extLst>
              <a:ext uri="{FF2B5EF4-FFF2-40B4-BE49-F238E27FC236}">
                <a16:creationId xmlns:a16="http://schemas.microsoft.com/office/drawing/2014/main" id="{E507D669-7FD3-0940-AB20-55E5722E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44236" y="4464757"/>
            <a:ext cx="1749777" cy="1749777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185102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E2B8A2D-F46F-4DA5-8AFF-BC57461C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90AD29-AA7C-1F4E-B448-C212EAC5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 dirty="0"/>
              <a:t>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D7506-8DF7-9F4B-A08C-ED3396474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r>
              <a:rPr lang="en-US" dirty="0"/>
              <a:t>I’ve never used ArcGIS before and it has a very steep learning curve</a:t>
            </a:r>
          </a:p>
          <a:p>
            <a:r>
              <a:rPr lang="en-US" dirty="0"/>
              <a:t>I’ve never worked with panel data before in any capacity</a:t>
            </a:r>
          </a:p>
          <a:p>
            <a:pPr lvl="1"/>
            <a:r>
              <a:rPr lang="en-US" dirty="0"/>
              <a:t>Time series data for multiple items (i.e. counties)</a:t>
            </a:r>
          </a:p>
          <a:p>
            <a:r>
              <a:rPr lang="en-US" dirty="0"/>
              <a:t>Some file types are harder to work with and not well supported by familiar tools (R, Excel, or Stata)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2BAD85-00E4-4D0A-993C-8372E78E1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Idea with solid fill">
            <a:extLst>
              <a:ext uri="{FF2B5EF4-FFF2-40B4-BE49-F238E27FC236}">
                <a16:creationId xmlns:a16="http://schemas.microsoft.com/office/drawing/2014/main" id="{DB45FF22-477E-4D48-9C28-4B687CC3F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8000" y="643466"/>
            <a:ext cx="1749777" cy="174977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Graphic 6" descr="Table with solid fill">
            <a:extLst>
              <a:ext uri="{FF2B5EF4-FFF2-40B4-BE49-F238E27FC236}">
                <a16:creationId xmlns:a16="http://schemas.microsoft.com/office/drawing/2014/main" id="{1D5272A4-7ACC-704F-AC60-3F734DB89D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68000" y="2554112"/>
            <a:ext cx="1749776" cy="1749776"/>
          </a:xfrm>
          <a:prstGeom prst="rect">
            <a:avLst/>
          </a:prstGeom>
        </p:spPr>
      </p:pic>
      <p:pic>
        <p:nvPicPr>
          <p:cNvPr id="5" name="Graphic 4" descr="Mining tools with solid fill">
            <a:extLst>
              <a:ext uri="{FF2B5EF4-FFF2-40B4-BE49-F238E27FC236}">
                <a16:creationId xmlns:a16="http://schemas.microsoft.com/office/drawing/2014/main" id="{325EF9FE-25BB-F447-9A7D-9C6CFA5CEA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68000" y="4464757"/>
            <a:ext cx="1749776" cy="1749776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64694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1">
            <a:extLst>
              <a:ext uri="{FF2B5EF4-FFF2-40B4-BE49-F238E27FC236}">
                <a16:creationId xmlns:a16="http://schemas.microsoft.com/office/drawing/2014/main" id="{9A204626-2220-4678-A939-FD94EA7B5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8F0C67-E5A3-084E-8F4A-B829CB3A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958837" cy="1485900"/>
          </a:xfrm>
        </p:spPr>
        <p:txBody>
          <a:bodyPr>
            <a:normAutofit/>
          </a:bodyPr>
          <a:lstStyle/>
          <a:p>
            <a:r>
              <a:rPr lang="en-US" dirty="0"/>
              <a:t>County Data Aggregation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F8D525-A929-7A41-9F36-242F0B958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958837" cy="3581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Aggregate all the data possible into one giant data 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Perform the county selection process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For each county, filter that data and transpose it from wide to long data then group by month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Pull the time series climate data for each county from the climate data in ArcMap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Merge the climate data and case data in R and write a file for each county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97D8A6-1C5A-42B6-AE78-F3D0F9BDF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Graphic 16" descr="Server with solid fill">
            <a:extLst>
              <a:ext uri="{FF2B5EF4-FFF2-40B4-BE49-F238E27FC236}">
                <a16:creationId xmlns:a16="http://schemas.microsoft.com/office/drawing/2014/main" id="{EB06F096-AC0D-1B4A-818C-7ED3E5D1E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44930" y="5422556"/>
            <a:ext cx="914400" cy="914400"/>
          </a:xfrm>
          <a:prstGeom prst="rect">
            <a:avLst/>
          </a:prstGeom>
        </p:spPr>
      </p:pic>
      <p:pic>
        <p:nvPicPr>
          <p:cNvPr id="18" name="Graphic 17" descr="Database with solid fill">
            <a:extLst>
              <a:ext uri="{FF2B5EF4-FFF2-40B4-BE49-F238E27FC236}">
                <a16:creationId xmlns:a16="http://schemas.microsoft.com/office/drawing/2014/main" id="{4838DE5C-4687-8548-8943-6796DC481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44930" y="731158"/>
            <a:ext cx="914400" cy="914400"/>
          </a:xfrm>
          <a:prstGeom prst="rect">
            <a:avLst/>
          </a:prstGeom>
        </p:spPr>
      </p:pic>
      <p:pic>
        <p:nvPicPr>
          <p:cNvPr id="19" name="Graphic 18" descr="Database with solid fill">
            <a:extLst>
              <a:ext uri="{FF2B5EF4-FFF2-40B4-BE49-F238E27FC236}">
                <a16:creationId xmlns:a16="http://schemas.microsoft.com/office/drawing/2014/main" id="{2BE9DC79-72E9-EB49-8E00-32CDCD76D8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86896" y="731158"/>
            <a:ext cx="914400" cy="914400"/>
          </a:xfrm>
          <a:prstGeom prst="rect">
            <a:avLst/>
          </a:prstGeom>
        </p:spPr>
      </p:pic>
      <p:pic>
        <p:nvPicPr>
          <p:cNvPr id="20" name="Graphic 19" descr="Database with solid fill">
            <a:extLst>
              <a:ext uri="{FF2B5EF4-FFF2-40B4-BE49-F238E27FC236}">
                <a16:creationId xmlns:a16="http://schemas.microsoft.com/office/drawing/2014/main" id="{48163B2D-5783-4941-A9C2-D88369E1EC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02964" y="731158"/>
            <a:ext cx="914400" cy="914400"/>
          </a:xfrm>
          <a:prstGeom prst="rect">
            <a:avLst/>
          </a:prstGeom>
        </p:spPr>
      </p:pic>
      <p:pic>
        <p:nvPicPr>
          <p:cNvPr id="21" name="Graphic 20" descr="Arrow Right with solid fill">
            <a:extLst>
              <a:ext uri="{FF2B5EF4-FFF2-40B4-BE49-F238E27FC236}">
                <a16:creationId xmlns:a16="http://schemas.microsoft.com/office/drawing/2014/main" id="{43ED9183-535F-D94F-AD3B-6F3FD174F4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9444930" y="1949378"/>
            <a:ext cx="914400" cy="914400"/>
          </a:xfrm>
          <a:prstGeom prst="rect">
            <a:avLst/>
          </a:prstGeom>
        </p:spPr>
      </p:pic>
      <p:pic>
        <p:nvPicPr>
          <p:cNvPr id="22" name="Graphic 21" descr="Arrow Right with solid fill">
            <a:extLst>
              <a:ext uri="{FF2B5EF4-FFF2-40B4-BE49-F238E27FC236}">
                <a16:creationId xmlns:a16="http://schemas.microsoft.com/office/drawing/2014/main" id="{588C684F-6DF9-1F4A-A5A0-7933FAC94F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9444930" y="4375222"/>
            <a:ext cx="914400" cy="914400"/>
          </a:xfrm>
          <a:prstGeom prst="rect">
            <a:avLst/>
          </a:prstGeom>
        </p:spPr>
      </p:pic>
      <p:pic>
        <p:nvPicPr>
          <p:cNvPr id="23" name="Graphic 22" descr="Programmer male with solid fill">
            <a:extLst>
              <a:ext uri="{FF2B5EF4-FFF2-40B4-BE49-F238E27FC236}">
                <a16:creationId xmlns:a16="http://schemas.microsoft.com/office/drawing/2014/main" id="{C42A5F03-97BB-3949-8611-0481851E0A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44930" y="31623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156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6">
            <a:extLst>
              <a:ext uri="{FF2B5EF4-FFF2-40B4-BE49-F238E27FC236}">
                <a16:creationId xmlns:a16="http://schemas.microsoft.com/office/drawing/2014/main" id="{AB4EBAB6-4362-4DD4-B97E-6707AFA5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12" name="Picture 11" descr="Colorful cactus with pink background">
            <a:extLst>
              <a:ext uri="{FF2B5EF4-FFF2-40B4-BE49-F238E27FC236}">
                <a16:creationId xmlns:a16="http://schemas.microsoft.com/office/drawing/2014/main" id="{B592F2EB-A4DA-C54E-90D4-F3A58D213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 t="9318" b="93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34BA972-C640-4E2E-B1AC-162A1ABA4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6288A1-F7F3-B94D-8E65-DD88A2AC5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/>
                </a:solidFill>
              </a:rPr>
              <a:t>Acknowledgements</a:t>
            </a:r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2FA5E0A6-4D2A-405F-AA56-A8E597834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552419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A204626-2220-4678-A939-FD94EA7B5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DFEDB0-F56D-6B4D-B2E9-53F20509C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958837" cy="1485900"/>
          </a:xfrm>
        </p:spPr>
        <p:txBody>
          <a:bodyPr>
            <a:normAutofit/>
          </a:bodyPr>
          <a:lstStyle/>
          <a:p>
            <a:r>
              <a:rPr lang="en-US" dirty="0"/>
              <a:t>National Science Foundation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9B159-6813-5144-84C6-20A80D517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958837" cy="3581400"/>
          </a:xfrm>
        </p:spPr>
        <p:txBody>
          <a:bodyPr>
            <a:normAutofit/>
          </a:bodyPr>
          <a:lstStyle/>
          <a:p>
            <a:r>
              <a:rPr lang="en-US" dirty="0"/>
              <a:t>Funding came from the National Science Foundation Undergraduate Research Opportunity Grant #1852042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97D8A6-1C5A-42B6-AE78-F3D0F9BDF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EAA19C5-BAA7-074D-AF11-98EC1DCB3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2340" y="1770544"/>
            <a:ext cx="3299579" cy="331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257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A204626-2220-4678-A939-FD94EA7B5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40A275-287E-B347-9A2C-6690C0F85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958837" cy="1485900"/>
          </a:xfrm>
        </p:spPr>
        <p:txBody>
          <a:bodyPr>
            <a:normAutofit/>
          </a:bodyPr>
          <a:lstStyle/>
          <a:p>
            <a:r>
              <a:rPr lang="en-US" dirty="0"/>
              <a:t>University of Tennessee at Chattanooga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0AE69-3BA1-A34B-B6DB-F86D655FE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958837" cy="3581400"/>
          </a:xfrm>
        </p:spPr>
        <p:txBody>
          <a:bodyPr>
            <a:normAutofit/>
          </a:bodyPr>
          <a:lstStyle/>
          <a:p>
            <a:r>
              <a:rPr lang="en-US" dirty="0"/>
              <a:t>This REU was organized and supported by the University of Tennessee at Chattanooga</a:t>
            </a:r>
          </a:p>
          <a:p>
            <a:r>
              <a:rPr lang="en-US" dirty="0"/>
              <a:t>Special thanks to Dr Hong Qin, Principal Investigator of the </a:t>
            </a:r>
            <a:r>
              <a:rPr lang="en-US" dirty="0" err="1"/>
              <a:t>iCompBio</a:t>
            </a:r>
            <a:r>
              <a:rPr lang="en-US" dirty="0"/>
              <a:t> REU program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97D8A6-1C5A-42B6-AE78-F3D0F9BDF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FF47BDA-EC5F-1640-BE18-65FEBD321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2340" y="3172906"/>
            <a:ext cx="3299579" cy="51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807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A204626-2220-4678-A939-FD94EA7B5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40A275-287E-B347-9A2C-6690C0F85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958837" cy="1485900"/>
          </a:xfrm>
        </p:spPr>
        <p:txBody>
          <a:bodyPr>
            <a:normAutofit/>
          </a:bodyPr>
          <a:lstStyle/>
          <a:p>
            <a:r>
              <a:rPr lang="en-US" dirty="0"/>
              <a:t>Research Mentor and Supporting Staff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0AE69-3BA1-A34B-B6DB-F86D655FE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958837" cy="3581400"/>
          </a:xfrm>
        </p:spPr>
        <p:txBody>
          <a:bodyPr>
            <a:normAutofit/>
          </a:bodyPr>
          <a:lstStyle/>
          <a:p>
            <a:r>
              <a:rPr lang="en-US" dirty="0"/>
              <a:t>Dr Azad Hossain, without whom this project would not be possible and to who I am forever grateful for being so patient with me and helping me learn</a:t>
            </a:r>
          </a:p>
          <a:p>
            <a:r>
              <a:rPr lang="en-US" dirty="0"/>
              <a:t>Nyssa Hunt from the </a:t>
            </a:r>
            <a:r>
              <a:rPr lang="en-US" dirty="0" err="1"/>
              <a:t>IGTLab</a:t>
            </a:r>
            <a:r>
              <a:rPr lang="en-US" dirty="0"/>
              <a:t> at UTC who helped me through many ArcGIS problems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97D8A6-1C5A-42B6-AE78-F3D0F9BDF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FF47BDA-EC5F-1640-BE18-65FEBD321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2340" y="3172906"/>
            <a:ext cx="3299579" cy="51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7860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AAC11200-8B97-4CB4-99EF-7C0FA210F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9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 6">
            <a:extLst>
              <a:ext uri="{FF2B5EF4-FFF2-40B4-BE49-F238E27FC236}">
                <a16:creationId xmlns:a16="http://schemas.microsoft.com/office/drawing/2014/main" id="{BB502E7E-3C82-47F3-B817-7507C01A1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02083" y="4997"/>
            <a:ext cx="2717438" cy="3657204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06F9B54-F305-4775-AC5C-49CFF059A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1037"/>
            <a:ext cx="12192000" cy="23279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46FA31-A572-FB4F-9063-06FDD7A148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6927" y="1513908"/>
            <a:ext cx="10334074" cy="1358718"/>
          </a:xfrm>
        </p:spPr>
        <p:txBody>
          <a:bodyPr>
            <a:noAutofit/>
          </a:bodyPr>
          <a:lstStyle/>
          <a:p>
            <a:r>
              <a:rPr lang="en-US" sz="3200" dirty="0"/>
              <a:t>Investigating the potential impact of climate variables on the spread of sars-cov-2 (covid-19) </a:t>
            </a:r>
            <a:br>
              <a:rPr lang="en-US" sz="3200" dirty="0"/>
            </a:br>
            <a:r>
              <a:rPr lang="en-US" sz="3200" dirty="0"/>
              <a:t>in the united states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4DA1B1-470F-CB4E-BB74-197044997B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927" y="2872626"/>
            <a:ext cx="10334074" cy="90145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Gus Lipkin, Florida Polytechnic University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A.K.M. Azad Hossain, Assistant Professor, University of Tennessee at Chattanooga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4F4802C-305D-074A-A9F9-1267C76D3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0660" y="5496767"/>
            <a:ext cx="3200400" cy="49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ulbright Postgraduate Scholarship (funded by Florida Polytechnic  University) - Fulbright | Fulbright | Australian-American Fulbright  Commission">
            <a:extLst>
              <a:ext uri="{FF2B5EF4-FFF2-40B4-BE49-F238E27FC236}">
                <a16:creationId xmlns:a16="http://schemas.microsoft.com/office/drawing/2014/main" id="{E1807B9F-08C9-904C-9FF3-ADE7F6CB0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30601" y="5336747"/>
            <a:ext cx="3200400" cy="81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79EBB7A-70EB-B442-B1C4-F95A6AF4B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4109" y="4840632"/>
            <a:ext cx="1739992" cy="174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Freeform 6">
            <a:extLst>
              <a:ext uri="{FF2B5EF4-FFF2-40B4-BE49-F238E27FC236}">
                <a16:creationId xmlns:a16="http://schemas.microsoft.com/office/drawing/2014/main" id="{22C2ECBD-87FD-4787-B177-3CC17F45B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406207" y="1123793"/>
            <a:ext cx="2717438" cy="3657204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709341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F0C67-E5A3-084E-8F4A-B829CB3A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41248"/>
            <a:ext cx="9601200" cy="647878"/>
          </a:xfrm>
        </p:spPr>
        <p:txBody>
          <a:bodyPr>
            <a:normAutofit fontScale="90000"/>
          </a:bodyPr>
          <a:lstStyle/>
          <a:p>
            <a:r>
              <a:rPr lang="en-US" dirty="0"/>
              <a:t>The State of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DADD3-E4CF-2841-8A54-9D500132F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95832"/>
            <a:ext cx="9601200" cy="42715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>
              <a:highlight>
                <a:srgbClr val="C0C0C0"/>
              </a:highlight>
              <a:latin typeface="Monaco" pitchFamily="2" charset="77"/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6EC447E8-B5D0-7242-A338-0CECC45457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400098"/>
              </p:ext>
            </p:extLst>
          </p:nvPr>
        </p:nvGraphicFramePr>
        <p:xfrm>
          <a:off x="2032000" y="1595832"/>
          <a:ext cx="8940800" cy="482092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781090">
                  <a:extLst>
                    <a:ext uri="{9D8B030D-6E8A-4147-A177-3AD203B41FA5}">
                      <a16:colId xmlns:a16="http://schemas.microsoft.com/office/drawing/2014/main" val="895428233"/>
                    </a:ext>
                  </a:extLst>
                </a:gridCol>
                <a:gridCol w="617366">
                  <a:extLst>
                    <a:ext uri="{9D8B030D-6E8A-4147-A177-3AD203B41FA5}">
                      <a16:colId xmlns:a16="http://schemas.microsoft.com/office/drawing/2014/main" val="2649972127"/>
                    </a:ext>
                  </a:extLst>
                </a:gridCol>
                <a:gridCol w="1665722">
                  <a:extLst>
                    <a:ext uri="{9D8B030D-6E8A-4147-A177-3AD203B41FA5}">
                      <a16:colId xmlns:a16="http://schemas.microsoft.com/office/drawing/2014/main" val="1921159681"/>
                    </a:ext>
                  </a:extLst>
                </a:gridCol>
                <a:gridCol w="1683195">
                  <a:extLst>
                    <a:ext uri="{9D8B030D-6E8A-4147-A177-3AD203B41FA5}">
                      <a16:colId xmlns:a16="http://schemas.microsoft.com/office/drawing/2014/main" val="2893642184"/>
                    </a:ext>
                  </a:extLst>
                </a:gridCol>
                <a:gridCol w="2137483">
                  <a:extLst>
                    <a:ext uri="{9D8B030D-6E8A-4147-A177-3AD203B41FA5}">
                      <a16:colId xmlns:a16="http://schemas.microsoft.com/office/drawing/2014/main" val="1315186516"/>
                    </a:ext>
                  </a:extLst>
                </a:gridCol>
                <a:gridCol w="2055944">
                  <a:extLst>
                    <a:ext uri="{9D8B030D-6E8A-4147-A177-3AD203B41FA5}">
                      <a16:colId xmlns:a16="http://schemas.microsoft.com/office/drawing/2014/main" val="4107110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Month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Year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Total New Cases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Temperature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Soil Moisture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Precipitation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79007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266.551117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0.21569824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0.00195767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83802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272.083618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0.33831787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0.00117531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56931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276.732635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0.39414978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0.00332341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77133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283.822433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0.29469299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0.00117324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7365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291.20546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0.08180237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0.00049297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3060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298.316925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0.02656555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6.4993E-05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5242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8163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298.688828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0.02816772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0.0001714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1304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298.185226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0.04516602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0.00071669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71555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4407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293.498795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0.02424622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5.2507E-07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16020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286.173187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0.02497864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3.9767E-07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35951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11261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278.698593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0.14277649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0.00105689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28751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29663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273.104004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0.19335938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0.00034601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70248457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C93803B1-790F-D841-9471-442B26AF05BB}"/>
              </a:ext>
            </a:extLst>
          </p:cNvPr>
          <p:cNvSpPr txBox="1">
            <a:spLocks/>
          </p:cNvSpPr>
          <p:nvPr/>
        </p:nvSpPr>
        <p:spPr>
          <a:xfrm>
            <a:off x="1701800" y="1089126"/>
            <a:ext cx="9601200" cy="3969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Example of Data from Pima, Arizona</a:t>
            </a:r>
          </a:p>
        </p:txBody>
      </p:sp>
    </p:spTree>
    <p:extLst>
      <p:ext uri="{BB962C8B-B14F-4D97-AF65-F5344CB8AC3E}">
        <p14:creationId xmlns:p14="http://schemas.microsoft.com/office/powerpoint/2010/main" val="257362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E2B8A2D-F46F-4DA5-8AFF-BC57461C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8F0C67-E5A3-084E-8F4A-B829CB3A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 dirty="0"/>
              <a:t>County Data Analysis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F8D525-A929-7A41-9F36-242F0B958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Perform multiple linear regressions in program of choosing (Excel, R, and STATA) for each county individually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Analyze the obtained results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2BAD85-00E4-4D0A-993C-8372E78E1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Research with solid fill">
            <a:extLst>
              <a:ext uri="{FF2B5EF4-FFF2-40B4-BE49-F238E27FC236}">
                <a16:creationId xmlns:a16="http://schemas.microsoft.com/office/drawing/2014/main" id="{7D45DE2A-A769-844B-A408-B4735B19E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7999" y="2634545"/>
            <a:ext cx="1749777" cy="174977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Graphic 6" descr="Map with pin with solid fill">
            <a:extLst>
              <a:ext uri="{FF2B5EF4-FFF2-40B4-BE49-F238E27FC236}">
                <a16:creationId xmlns:a16="http://schemas.microsoft.com/office/drawing/2014/main" id="{04B5223B-480D-E64A-8AB9-D829F51A7E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68001" y="4464756"/>
            <a:ext cx="1749776" cy="1749776"/>
          </a:xfrm>
          <a:prstGeom prst="rect">
            <a:avLst/>
          </a:prstGeom>
        </p:spPr>
      </p:pic>
      <p:pic>
        <p:nvPicPr>
          <p:cNvPr id="4" name="Graphic 3" descr="Linear Graph with solid fill">
            <a:extLst>
              <a:ext uri="{FF2B5EF4-FFF2-40B4-BE49-F238E27FC236}">
                <a16:creationId xmlns:a16="http://schemas.microsoft.com/office/drawing/2014/main" id="{F67255E0-ABFE-CA4B-9D57-4F0B8222BB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67999" y="804335"/>
            <a:ext cx="1749776" cy="1749776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574319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6">
            <a:extLst>
              <a:ext uri="{FF2B5EF4-FFF2-40B4-BE49-F238E27FC236}">
                <a16:creationId xmlns:a16="http://schemas.microsoft.com/office/drawing/2014/main" id="{AB4EBAB6-4362-4DD4-B97E-6707AFA5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12" name="Picture 11" descr="Human brain nerve cells">
            <a:extLst>
              <a:ext uri="{FF2B5EF4-FFF2-40B4-BE49-F238E27FC236}">
                <a16:creationId xmlns:a16="http://schemas.microsoft.com/office/drawing/2014/main" id="{B592F2EB-A4DA-C54E-90D4-F3A58D213B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500" b="125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34BA972-C640-4E2E-B1AC-162A1ABA4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6288A1-F7F3-B94D-8E65-DD88A2AC5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Results &amp; Analysis</a:t>
            </a:r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2FA5E0A6-4D2A-405F-AA56-A8E597834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007241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F0C67-E5A3-084E-8F4A-B829CB3A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0032"/>
          </a:xfrm>
        </p:spPr>
        <p:txBody>
          <a:bodyPr/>
          <a:lstStyle/>
          <a:p>
            <a:r>
              <a:rPr lang="en-US" dirty="0"/>
              <a:t>Quick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DADD3-E4CF-2841-8A54-9D500132F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95832"/>
            <a:ext cx="9601200" cy="42715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>
              <a:highlight>
                <a:srgbClr val="C0C0C0"/>
              </a:highlight>
              <a:latin typeface="Monaco" pitchFamily="2" charset="77"/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6EC447E8-B5D0-7242-A338-0CECC45457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340122"/>
              </p:ext>
            </p:extLst>
          </p:nvPr>
        </p:nvGraphicFramePr>
        <p:xfrm>
          <a:off x="2032000" y="1595832"/>
          <a:ext cx="8940799" cy="428752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633187">
                  <a:extLst>
                    <a:ext uri="{9D8B030D-6E8A-4147-A177-3AD203B41FA5}">
                      <a16:colId xmlns:a16="http://schemas.microsoft.com/office/drawing/2014/main" val="895428233"/>
                    </a:ext>
                  </a:extLst>
                </a:gridCol>
                <a:gridCol w="1694844">
                  <a:extLst>
                    <a:ext uri="{9D8B030D-6E8A-4147-A177-3AD203B41FA5}">
                      <a16:colId xmlns:a16="http://schemas.microsoft.com/office/drawing/2014/main" val="1921159681"/>
                    </a:ext>
                  </a:extLst>
                </a:gridCol>
                <a:gridCol w="1473523">
                  <a:extLst>
                    <a:ext uri="{9D8B030D-6E8A-4147-A177-3AD203B41FA5}">
                      <a16:colId xmlns:a16="http://schemas.microsoft.com/office/drawing/2014/main" val="2893642184"/>
                    </a:ext>
                  </a:extLst>
                </a:gridCol>
                <a:gridCol w="1514293">
                  <a:extLst>
                    <a:ext uri="{9D8B030D-6E8A-4147-A177-3AD203B41FA5}">
                      <a16:colId xmlns:a16="http://schemas.microsoft.com/office/drawing/2014/main" val="1315186516"/>
                    </a:ext>
                  </a:extLst>
                </a:gridCol>
                <a:gridCol w="1624952">
                  <a:extLst>
                    <a:ext uri="{9D8B030D-6E8A-4147-A177-3AD203B41FA5}">
                      <a16:colId xmlns:a16="http://schemas.microsoft.com/office/drawing/2014/main" val="4107110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County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R</a:t>
                      </a:r>
                      <a:r>
                        <a:rPr lang="en-US" sz="1600" baseline="30000" dirty="0"/>
                        <a:t>2</a:t>
                      </a:r>
                      <a:endParaRPr lang="en-US" sz="16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Temperature P-Value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Soil Moisture P-Value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Precipitation 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P-Value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279007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Pima, Arizona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0.26790686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0.33439462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0.97643934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0.26287927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77133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San Francisco, California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0.21277399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0.30105978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0.40027999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0.71632608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7365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Miami–Dade, Florida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0.37350872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0.25076117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0.52415012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0.21225603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3060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Tift, Georgia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0.08011189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0.6006376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0.48833484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0.54666331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5242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Cook, Illinois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0.76268884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0.00691822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0.00160986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0.22655311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1304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Richland, Louisiana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0.11374961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0.36307953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0.55731974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0.45032471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71555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New York, New York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0.39831268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0.88800433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0.17927839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0.98352732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16020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Medina, Ohio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0.61505672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0.00826739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0.03470477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0.03327895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35951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Spartanburg, South Carolina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0.30933901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0.10048437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0.19534938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0.2135677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28751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Marion, Texas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0.38347787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0.93600009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0.10936241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0.0895341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70248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0362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F0C67-E5A3-084E-8F4A-B829CB3A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0032"/>
          </a:xfrm>
        </p:spPr>
        <p:txBody>
          <a:bodyPr/>
          <a:lstStyle/>
          <a:p>
            <a:r>
              <a:rPr lang="en-US" dirty="0"/>
              <a:t>Quick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DADD3-E4CF-2841-8A54-9D500132F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95832"/>
            <a:ext cx="9601200" cy="42715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>
              <a:highlight>
                <a:srgbClr val="C0C0C0"/>
              </a:highlight>
              <a:latin typeface="Monaco" pitchFamily="2" charset="77"/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6EC447E8-B5D0-7242-A338-0CECC45457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365198"/>
              </p:ext>
            </p:extLst>
          </p:nvPr>
        </p:nvGraphicFramePr>
        <p:xfrm>
          <a:off x="2032000" y="1595832"/>
          <a:ext cx="8940799" cy="428752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633187">
                  <a:extLst>
                    <a:ext uri="{9D8B030D-6E8A-4147-A177-3AD203B41FA5}">
                      <a16:colId xmlns:a16="http://schemas.microsoft.com/office/drawing/2014/main" val="895428233"/>
                    </a:ext>
                  </a:extLst>
                </a:gridCol>
                <a:gridCol w="1694844">
                  <a:extLst>
                    <a:ext uri="{9D8B030D-6E8A-4147-A177-3AD203B41FA5}">
                      <a16:colId xmlns:a16="http://schemas.microsoft.com/office/drawing/2014/main" val="1921159681"/>
                    </a:ext>
                  </a:extLst>
                </a:gridCol>
                <a:gridCol w="1473523">
                  <a:extLst>
                    <a:ext uri="{9D8B030D-6E8A-4147-A177-3AD203B41FA5}">
                      <a16:colId xmlns:a16="http://schemas.microsoft.com/office/drawing/2014/main" val="2893642184"/>
                    </a:ext>
                  </a:extLst>
                </a:gridCol>
                <a:gridCol w="1514293">
                  <a:extLst>
                    <a:ext uri="{9D8B030D-6E8A-4147-A177-3AD203B41FA5}">
                      <a16:colId xmlns:a16="http://schemas.microsoft.com/office/drawing/2014/main" val="1315186516"/>
                    </a:ext>
                  </a:extLst>
                </a:gridCol>
                <a:gridCol w="1624952">
                  <a:extLst>
                    <a:ext uri="{9D8B030D-6E8A-4147-A177-3AD203B41FA5}">
                      <a16:colId xmlns:a16="http://schemas.microsoft.com/office/drawing/2014/main" val="4107110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County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R</a:t>
                      </a:r>
                      <a:r>
                        <a:rPr lang="en-US" sz="1600" baseline="30000" dirty="0"/>
                        <a:t>2</a:t>
                      </a:r>
                      <a:endParaRPr lang="en-US" sz="16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Temperature P-Value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Soil Moisture P-Value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Precipitation 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P-Value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279007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Pima, Arizona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0.26790686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0.33439462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highlight>
                            <a:srgbClr val="2C4456"/>
                          </a:highlight>
                          <a:latin typeface="+mn-lt"/>
                        </a:rPr>
                        <a:t>0.97643934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0.26287927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77133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San Francisco, California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0.21277399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0.30105978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0.40027999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highlight>
                            <a:srgbClr val="2C4456"/>
                          </a:highlight>
                          <a:latin typeface="+mn-lt"/>
                        </a:rPr>
                        <a:t>0.71632608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7365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Miami–Dade, Florida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0.37350872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0.25076117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highlight>
                            <a:srgbClr val="2C4456"/>
                          </a:highlight>
                          <a:latin typeface="+mn-lt"/>
                        </a:rPr>
                        <a:t>0.52415012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0.21225603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3060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Tift, Georgia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highlight>
                            <a:srgbClr val="0000FF"/>
                          </a:highlight>
                          <a:latin typeface="+mn-lt"/>
                        </a:rPr>
                        <a:t>0.08011189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highlight>
                            <a:srgbClr val="2C4456"/>
                          </a:highlight>
                          <a:latin typeface="+mn-lt"/>
                        </a:rPr>
                        <a:t>0.6006376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0.48833484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0.54666331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5242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Cook, Illinois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highlight>
                            <a:srgbClr val="FF00FF"/>
                          </a:highlight>
                          <a:latin typeface="+mn-lt"/>
                        </a:rPr>
                        <a:t>0.76268884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0.00691822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0.00160986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highlight>
                            <a:srgbClr val="2C4456"/>
                          </a:highlight>
                          <a:latin typeface="+mn-lt"/>
                        </a:rPr>
                        <a:t>0.22655311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1304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Richland, Louisiana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0.11374961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0.36307953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highlight>
                            <a:srgbClr val="2C4456"/>
                          </a:highlight>
                          <a:latin typeface="+mn-lt"/>
                        </a:rPr>
                        <a:t>0.55731974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0.45032471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71555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New York, New York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0.39831268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0.88800433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0.17927839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highlight>
                            <a:srgbClr val="2C4456"/>
                          </a:highlight>
                          <a:latin typeface="+mn-lt"/>
                        </a:rPr>
                        <a:t>0.98352732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16020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Medina, Ohio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0.61505672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0.00826739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highlight>
                            <a:srgbClr val="2C4456"/>
                          </a:highlight>
                          <a:latin typeface="+mn-lt"/>
                        </a:rPr>
                        <a:t>0.03470477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0.03327895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35951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Spartanburg, South Carolina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0.30933901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0.10048437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0.19534938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highlight>
                            <a:srgbClr val="2C4456"/>
                          </a:highlight>
                          <a:latin typeface="+mn-lt"/>
                        </a:rPr>
                        <a:t>0.2135677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28751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Marion, Texas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0.38347787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highlight>
                            <a:srgbClr val="2C4456"/>
                          </a:highlight>
                          <a:latin typeface="+mn-lt"/>
                        </a:rPr>
                        <a:t>0.93600009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0.10936241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0.0895341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70248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360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F0C67-E5A3-084E-8F4A-B829CB3A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0032"/>
          </a:xfrm>
        </p:spPr>
        <p:txBody>
          <a:bodyPr>
            <a:noAutofit/>
          </a:bodyPr>
          <a:lstStyle/>
          <a:p>
            <a:r>
              <a:rPr lang="en-US" sz="3600" dirty="0"/>
              <a:t>Map of Selected Counties Colored by R</a:t>
            </a:r>
            <a:r>
              <a:rPr lang="en-US" sz="3600" baseline="30000" dirty="0"/>
              <a:t>2</a:t>
            </a:r>
            <a:r>
              <a:rPr lang="en-US" sz="3600" dirty="0"/>
              <a:t>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DADD3-E4CF-2841-8A54-9D500132F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95832"/>
            <a:ext cx="9601200" cy="42715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>
              <a:highlight>
                <a:srgbClr val="C0C0C0"/>
              </a:highlight>
              <a:latin typeface="Monaco" pitchFamily="2" charset="77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1A09231-E354-4747-9C65-88F5662FA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5377" y="1595832"/>
            <a:ext cx="10093645" cy="502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867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F0C67-E5A3-084E-8F4A-B829CB3A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0032"/>
          </a:xfrm>
        </p:spPr>
        <p:txBody>
          <a:bodyPr>
            <a:noAutofit/>
          </a:bodyPr>
          <a:lstStyle/>
          <a:p>
            <a:r>
              <a:rPr lang="en-US" sz="3200" dirty="0"/>
              <a:t>Map of Selected Counties Colored by the Most Impactful Variable by P-Value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DADD3-E4CF-2841-8A54-9D500132F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95832"/>
            <a:ext cx="9601200" cy="42715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>
              <a:highlight>
                <a:srgbClr val="C0C0C0"/>
              </a:highlight>
              <a:latin typeface="Monaco" pitchFamily="2" charset="77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1A09231-E354-4747-9C65-88F5662FA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71160" y="1595832"/>
            <a:ext cx="9802078" cy="502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29958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1316</TotalTime>
  <Words>804</Words>
  <Application>Microsoft Macintosh PowerPoint</Application>
  <PresentationFormat>Widescreen</PresentationFormat>
  <Paragraphs>243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Franklin Gothic Book</vt:lpstr>
      <vt:lpstr>Monaco</vt:lpstr>
      <vt:lpstr>Crop</vt:lpstr>
      <vt:lpstr>Methodology</vt:lpstr>
      <vt:lpstr>County Data Aggregation</vt:lpstr>
      <vt:lpstr>The State of the Data</vt:lpstr>
      <vt:lpstr>County Data Analysis</vt:lpstr>
      <vt:lpstr>Results &amp; Analysis</vt:lpstr>
      <vt:lpstr>Quick Facts</vt:lpstr>
      <vt:lpstr>Quick Facts</vt:lpstr>
      <vt:lpstr>Map of Selected Counties Colored by R2 Value</vt:lpstr>
      <vt:lpstr>Map of Selected Counties Colored by the Most Impactful Variable by P-Value</vt:lpstr>
      <vt:lpstr>Conclusions</vt:lpstr>
      <vt:lpstr>Conclusion 1</vt:lpstr>
      <vt:lpstr>Conclusion 2</vt:lpstr>
      <vt:lpstr>Next Steps</vt:lpstr>
      <vt:lpstr>Incorporate Vaccination Data</vt:lpstr>
      <vt:lpstr>Forecasting and Cross-Validation</vt:lpstr>
      <vt:lpstr>Perform More Advanced Regressions</vt:lpstr>
      <vt:lpstr>Obstacles</vt:lpstr>
      <vt:lpstr>Technological and Resource Challenges</vt:lpstr>
      <vt:lpstr>Knowledge</vt:lpstr>
      <vt:lpstr>Acknowledgements</vt:lpstr>
      <vt:lpstr>National Science Foundation</vt:lpstr>
      <vt:lpstr>University of Tennessee at Chattanooga</vt:lpstr>
      <vt:lpstr>Research Mentor and Supporting Staff</vt:lpstr>
      <vt:lpstr>Investigating the potential impact of climate variables on the spread of sars-cov-2 (covid-19)  in the united states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[Title]</dc:title>
  <dc:creator>Lipkin, Gus</dc:creator>
  <cp:lastModifiedBy>Lipkin, Gus</cp:lastModifiedBy>
  <cp:revision>99</cp:revision>
  <dcterms:created xsi:type="dcterms:W3CDTF">2021-07-16T20:28:38Z</dcterms:created>
  <dcterms:modified xsi:type="dcterms:W3CDTF">2021-12-19T02:34:31Z</dcterms:modified>
</cp:coreProperties>
</file>